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Lato" panose="020F0502020204030203" pitchFamily="3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2213" y="-250"/>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390e7c1ade_0_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1"/>
        <p:cNvGrpSpPr/>
        <p:nvPr/>
      </p:nvGrpSpPr>
      <p:grpSpPr>
        <a:xfrm>
          <a:off x="0" y="0"/>
          <a:ext cx="0" cy="0"/>
          <a:chOff x="0" y="0"/>
          <a:chExt cx="0" cy="0"/>
        </a:xfrm>
      </p:grpSpPr>
      <p:cxnSp>
        <p:nvCxnSpPr>
          <p:cNvPr id="62" name="Google Shape;62;p3"/>
          <p:cNvCxnSpPr>
            <a:stCxn id="63"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4" name="Google Shape;64;p3"/>
          <p:cNvGrpSpPr/>
          <p:nvPr/>
        </p:nvGrpSpPr>
        <p:grpSpPr>
          <a:xfrm>
            <a:off x="190345" y="900758"/>
            <a:ext cx="7581747" cy="5906"/>
            <a:chOff x="1890075" y="5241175"/>
            <a:chExt cx="4240556" cy="257700"/>
          </a:xfrm>
        </p:grpSpPr>
        <p:sp>
          <p:nvSpPr>
            <p:cNvPr id="65" name="Google Shape;6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6" name="Google Shape;6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7" name="Google Shape;6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8" name="Google Shape;6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69" name="Google Shape;69;p3"/>
          <p:cNvGrpSpPr/>
          <p:nvPr/>
        </p:nvGrpSpPr>
        <p:grpSpPr>
          <a:xfrm>
            <a:off x="190320" y="931759"/>
            <a:ext cx="7581691" cy="5901"/>
            <a:chOff x="1890075" y="5241175"/>
            <a:chExt cx="4240556" cy="257700"/>
          </a:xfrm>
        </p:grpSpPr>
        <p:sp>
          <p:nvSpPr>
            <p:cNvPr id="70" name="Google Shape;7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 name="Google Shape;7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4" name="Google Shape;7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5" name="Google Shape;75;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76" name="Google Shape;76;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7" name="Google Shape;77;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3"/>
          <p:cNvGrpSpPr/>
          <p:nvPr/>
        </p:nvGrpSpPr>
        <p:grpSpPr>
          <a:xfrm>
            <a:off x="190320" y="900657"/>
            <a:ext cx="7581691" cy="5901"/>
            <a:chOff x="1890075" y="5241175"/>
            <a:chExt cx="4240556" cy="257700"/>
          </a:xfrm>
        </p:grpSpPr>
        <p:sp>
          <p:nvSpPr>
            <p:cNvPr id="79" name="Google Shape;7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0" name="Google Shape;8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1" name="Google Shape;8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2" name="Google Shape;8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3" name="Google Shape;83;p3"/>
          <p:cNvGrpSpPr/>
          <p:nvPr/>
        </p:nvGrpSpPr>
        <p:grpSpPr>
          <a:xfrm>
            <a:off x="190320" y="931759"/>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3" name="Google Shape;6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87" name="Google Shape;87;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88" name="Google Shape;88;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89" name="Google Shape;89;p3"/>
          <p:cNvGrpSpPr/>
          <p:nvPr/>
        </p:nvGrpSpPr>
        <p:grpSpPr>
          <a:xfrm>
            <a:off x="172024" y="1040825"/>
            <a:ext cx="137818" cy="187200"/>
            <a:chOff x="507100" y="1997600"/>
            <a:chExt cx="158375" cy="187200"/>
          </a:xfrm>
        </p:grpSpPr>
        <p:sp>
          <p:nvSpPr>
            <p:cNvPr id="90" name="Google Shape;90;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3" name="Google Shape;93;p3"/>
          <p:cNvGrpSpPr/>
          <p:nvPr/>
        </p:nvGrpSpPr>
        <p:grpSpPr>
          <a:xfrm>
            <a:off x="190349" y="2907725"/>
            <a:ext cx="137818" cy="187200"/>
            <a:chOff x="507100" y="1540400"/>
            <a:chExt cx="158375" cy="187200"/>
          </a:xfrm>
        </p:grpSpPr>
        <p:sp>
          <p:nvSpPr>
            <p:cNvPr id="94" name="Google Shape;94;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7" name="Google Shape;97;p3"/>
          <p:cNvGrpSpPr/>
          <p:nvPr/>
        </p:nvGrpSpPr>
        <p:grpSpPr>
          <a:xfrm>
            <a:off x="172024" y="5506200"/>
            <a:ext cx="137818" cy="187200"/>
            <a:chOff x="507100" y="1997600"/>
            <a:chExt cx="158375" cy="187200"/>
          </a:xfrm>
        </p:grpSpPr>
        <p:sp>
          <p:nvSpPr>
            <p:cNvPr id="98" name="Google Shape;98;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1" name="Google Shape;101;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2" name="Google Shape;102;p3"/>
          <p:cNvGrpSpPr/>
          <p:nvPr/>
        </p:nvGrpSpPr>
        <p:grpSpPr>
          <a:xfrm>
            <a:off x="172024" y="7607808"/>
            <a:ext cx="137818" cy="187200"/>
            <a:chOff x="507100" y="1997600"/>
            <a:chExt cx="158375" cy="187200"/>
          </a:xfrm>
        </p:grpSpPr>
        <p:sp>
          <p:nvSpPr>
            <p:cNvPr id="103" name="Google Shape;103;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06" name="Google Shape;106;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07" name="Google Shape;107;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08"/>
        <p:cNvGrpSpPr/>
        <p:nvPr/>
      </p:nvGrpSpPr>
      <p:grpSpPr>
        <a:xfrm>
          <a:off x="0" y="0"/>
          <a:ext cx="0" cy="0"/>
          <a:chOff x="0" y="0"/>
          <a:chExt cx="0" cy="0"/>
        </a:xfrm>
      </p:grpSpPr>
      <p:cxnSp>
        <p:nvCxnSpPr>
          <p:cNvPr id="109" name="Google Shape;109;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0" name="Google Shape;110;p4"/>
          <p:cNvGrpSpPr/>
          <p:nvPr/>
        </p:nvGrpSpPr>
        <p:grpSpPr>
          <a:xfrm>
            <a:off x="404725" y="1300475"/>
            <a:ext cx="6908400" cy="72025"/>
            <a:chOff x="404725" y="1681475"/>
            <a:chExt cx="6908400" cy="72025"/>
          </a:xfrm>
        </p:grpSpPr>
        <p:cxnSp>
          <p:nvCxnSpPr>
            <p:cNvPr id="111" name="Google Shape;111;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2" name="Google Shape;112;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3" name="Google Shape;113;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4" name="Google Shape;114;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5" name="Google Shape;115;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16" name="Google Shape;116;p4"/>
          <p:cNvGrpSpPr/>
          <p:nvPr/>
        </p:nvGrpSpPr>
        <p:grpSpPr>
          <a:xfrm>
            <a:off x="417975" y="1504250"/>
            <a:ext cx="2357775" cy="410125"/>
            <a:chOff x="417975" y="1885250"/>
            <a:chExt cx="2357775" cy="410125"/>
          </a:xfrm>
        </p:grpSpPr>
        <p:sp>
          <p:nvSpPr>
            <p:cNvPr id="117" name="Google Shape;117;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4"/>
          <p:cNvGrpSpPr/>
          <p:nvPr/>
        </p:nvGrpSpPr>
        <p:grpSpPr>
          <a:xfrm>
            <a:off x="417975" y="3276600"/>
            <a:ext cx="2357775" cy="410125"/>
            <a:chOff x="265575" y="3352800"/>
            <a:chExt cx="2357775" cy="410125"/>
          </a:xfrm>
        </p:grpSpPr>
        <p:sp>
          <p:nvSpPr>
            <p:cNvPr id="122" name="Google Shape;122;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4"/>
          <p:cNvGrpSpPr/>
          <p:nvPr/>
        </p:nvGrpSpPr>
        <p:grpSpPr>
          <a:xfrm>
            <a:off x="3872044" y="3276600"/>
            <a:ext cx="2747987" cy="410125"/>
            <a:chOff x="3567313" y="3200400"/>
            <a:chExt cx="2357775" cy="410125"/>
          </a:xfrm>
        </p:grpSpPr>
        <p:sp>
          <p:nvSpPr>
            <p:cNvPr id="127" name="Google Shape;127;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4"/>
          <p:cNvGrpSpPr/>
          <p:nvPr/>
        </p:nvGrpSpPr>
        <p:grpSpPr>
          <a:xfrm>
            <a:off x="417963" y="6597750"/>
            <a:ext cx="2357775" cy="410125"/>
            <a:chOff x="-39237" y="6140550"/>
            <a:chExt cx="2357775" cy="410125"/>
          </a:xfrm>
        </p:grpSpPr>
        <p:sp>
          <p:nvSpPr>
            <p:cNvPr id="132" name="Google Shape;132;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7" name="Google Shape;137;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8" name="Google Shape;138;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9" name="Google Shape;139;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0" name="Google Shape;140;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1" name="Google Shape;141;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2" name="Google Shape;142;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3" name="Google Shape;143;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4" name="Google Shape;144;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5" name="Google Shape;145;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46" name="Google Shape;146;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47" name="Google Shape;147;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48" name="Google Shape;148;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49"/>
        <p:cNvGrpSpPr/>
        <p:nvPr/>
      </p:nvGrpSpPr>
      <p:grpSpPr>
        <a:xfrm>
          <a:off x="0" y="0"/>
          <a:ext cx="0" cy="0"/>
          <a:chOff x="0" y="0"/>
          <a:chExt cx="0" cy="0"/>
        </a:xfrm>
      </p:grpSpPr>
      <p:sp>
        <p:nvSpPr>
          <p:cNvPr id="150" name="Google Shape;150;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1" name="Google Shape;151;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2" name="Google Shape;152;p5"/>
          <p:cNvGrpSpPr/>
          <p:nvPr/>
        </p:nvGrpSpPr>
        <p:grpSpPr>
          <a:xfrm>
            <a:off x="95351" y="1392509"/>
            <a:ext cx="7581691" cy="5901"/>
            <a:chOff x="1890075" y="5241175"/>
            <a:chExt cx="4240556" cy="257700"/>
          </a:xfrm>
        </p:grpSpPr>
        <p:sp>
          <p:nvSpPr>
            <p:cNvPr id="153" name="Google Shape;15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4" name="Google Shape;15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5" name="Google Shape;15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6" name="Google Shape;15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57" name="Google Shape;157;p5"/>
          <p:cNvGrpSpPr/>
          <p:nvPr/>
        </p:nvGrpSpPr>
        <p:grpSpPr>
          <a:xfrm>
            <a:off x="95351" y="4542984"/>
            <a:ext cx="7581691" cy="5901"/>
            <a:chOff x="1890075" y="5241175"/>
            <a:chExt cx="4240556" cy="257700"/>
          </a:xfrm>
        </p:grpSpPr>
        <p:sp>
          <p:nvSpPr>
            <p:cNvPr id="158" name="Google Shape;15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1" name="Google Shape;16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2" name="Google Shape;16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3" name="Google Shape;16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4" name="Google Shape;16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5" name="Google Shape;16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66" name="Google Shape;166;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7" name="Google Shape;167;p5"/>
          <p:cNvGrpSpPr/>
          <p:nvPr/>
        </p:nvGrpSpPr>
        <p:grpSpPr>
          <a:xfrm>
            <a:off x="95351" y="8200359"/>
            <a:ext cx="7581691" cy="5901"/>
            <a:chOff x="1890075" y="5241175"/>
            <a:chExt cx="4240556" cy="257700"/>
          </a:xfrm>
        </p:grpSpPr>
        <p:sp>
          <p:nvSpPr>
            <p:cNvPr id="168" name="Google Shape;16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1" name="Google Shape;17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2" name="Google Shape;172;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73" name="Google Shape;173;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4" name="Google Shape;174;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75" name="Google Shape;175;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76"/>
        <p:cNvGrpSpPr/>
        <p:nvPr/>
      </p:nvGrpSpPr>
      <p:grpSpPr>
        <a:xfrm>
          <a:off x="0" y="0"/>
          <a:ext cx="0" cy="0"/>
          <a:chOff x="0" y="0"/>
          <a:chExt cx="0" cy="0"/>
        </a:xfrm>
      </p:grpSpPr>
      <p:sp>
        <p:nvSpPr>
          <p:cNvPr id="177" name="Google Shape;177;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78" name="Google Shape;178;p6"/>
          <p:cNvGrpSpPr/>
          <p:nvPr/>
        </p:nvGrpSpPr>
        <p:grpSpPr>
          <a:xfrm>
            <a:off x="-16250" y="9048087"/>
            <a:ext cx="7804900" cy="1072407"/>
            <a:chOff x="-19118" y="4617750"/>
            <a:chExt cx="9182236" cy="548378"/>
          </a:xfrm>
        </p:grpSpPr>
        <p:sp>
          <p:nvSpPr>
            <p:cNvPr id="179" name="Google Shape;179;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0" name="Google Shape;180;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8"/>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187" name="Google Shape;187;p8"/>
          <p:cNvSpPr txBox="1"/>
          <p:nvPr/>
        </p:nvSpPr>
        <p:spPr>
          <a:xfrm>
            <a:off x="211425" y="1782925"/>
            <a:ext cx="7309500" cy="923299"/>
          </a:xfrm>
          <a:prstGeom prst="rect">
            <a:avLst/>
          </a:prstGeom>
          <a:noFill/>
          <a:ln>
            <a:noFill/>
          </a:ln>
        </p:spPr>
        <p:txBody>
          <a:bodyPr spcFirstLastPara="1" wrap="square" lIns="91425" tIns="91425" rIns="91425" bIns="91425" anchor="t" anchorCtr="0">
            <a:spAutoFit/>
          </a:bodyPr>
          <a:lstStyle/>
          <a:p>
            <a:r>
              <a:rPr lang="en-US" sz="1200" dirty="0"/>
              <a:t>The wine data team seeks to develop a machine learning model to analyze factors affecting wine quality. In this part of the project, the data team will conduct hypothesis testing and regression analysis to examine the impact of key attributes such as alcohol content, acidity levels, and wine type on quality ratings.</a:t>
            </a:r>
          </a:p>
        </p:txBody>
      </p:sp>
      <p:sp>
        <p:nvSpPr>
          <p:cNvPr id="188" name="Google Shape;188;p8"/>
          <p:cNvSpPr txBox="1"/>
          <p:nvPr/>
        </p:nvSpPr>
        <p:spPr>
          <a:xfrm>
            <a:off x="159875" y="3959799"/>
            <a:ext cx="3069462" cy="4708951"/>
          </a:xfrm>
          <a:prstGeom prst="rect">
            <a:avLst/>
          </a:prstGeom>
          <a:noFill/>
          <a:ln>
            <a:noFill/>
          </a:ln>
        </p:spPr>
        <p:txBody>
          <a:bodyPr spcFirstLastPara="1" wrap="square" lIns="91425" tIns="91425" rIns="91425" bIns="91425" anchor="t" anchorCtr="0">
            <a:spAutoFit/>
          </a:bodyPr>
          <a:lstStyle/>
          <a:p>
            <a:pPr marL="342900" indent="-342900">
              <a:buFont typeface="+mj-lt"/>
              <a:buAutoNum type="arabicPeriod"/>
            </a:pPr>
            <a:r>
              <a:rPr lang="en-US" dirty="0"/>
              <a:t>The analysis reveals significant differences in quality ratings between white and red wines. White wines have an average rating of 5.85, whereas red wines average 5.62, with the difference being statistically significant.</a:t>
            </a:r>
          </a:p>
          <a:p>
            <a:pPr marL="342900" indent="-342900">
              <a:buFont typeface="+mj-lt"/>
              <a:buAutoNum type="arabicPeriod"/>
            </a:pPr>
            <a:r>
              <a:rPr lang="en-US" dirty="0"/>
              <a:t>Additionally, alcohol content is strongly correlated with quality ratings, showing a 0.35-point increase in rating per 1% increase in alcohol content. </a:t>
            </a:r>
          </a:p>
          <a:p>
            <a:pPr marL="342900" indent="-342900">
              <a:buFont typeface="+mj-lt"/>
              <a:buAutoNum type="arabicPeriod"/>
            </a:pPr>
            <a:r>
              <a:rPr lang="en-US" dirty="0"/>
              <a:t>Acidity levels also play a crucial role, with higher citric acid and pH contributing positively to quality, while higher fixed and volatile acidity correlate with lower ratings. Residual sugar, however, has minimal impact on perceived wine quality.</a:t>
            </a:r>
          </a:p>
        </p:txBody>
      </p:sp>
      <p:sp>
        <p:nvSpPr>
          <p:cNvPr id="189" name="Google Shape;189;p8"/>
          <p:cNvSpPr txBox="1"/>
          <p:nvPr/>
        </p:nvSpPr>
        <p:spPr>
          <a:xfrm>
            <a:off x="3350925" y="7778925"/>
            <a:ext cx="4246200" cy="1661963"/>
          </a:xfrm>
          <a:prstGeom prst="rect">
            <a:avLst/>
          </a:prstGeom>
          <a:noFill/>
          <a:ln>
            <a:noFill/>
          </a:ln>
        </p:spPr>
        <p:txBody>
          <a:bodyPr spcFirstLastPara="1" wrap="square" lIns="91425" tIns="91425" rIns="91425" bIns="91425" anchor="t" anchorCtr="0">
            <a:spAutoFit/>
          </a:bodyPr>
          <a:lstStyle/>
          <a:p>
            <a:r>
              <a:rPr lang="en-US" sz="1200" dirty="0"/>
              <a:t>The team suggests further analysis to improve the reliability of the prediction. More advanced and accurate models like XGBoost or LightGBM are recommended, though they are computationally expensive. Additionally, further exploration of other attributes such as tannins, fermentation processes, and sensory evaluations may provide deeper insights into quality determinants. These findings can be leveraged to optimize wine production and improve customer satisfaction.</a:t>
            </a:r>
          </a:p>
        </p:txBody>
      </p:sp>
      <p:sp>
        <p:nvSpPr>
          <p:cNvPr id="190" name="Google Shape;190;p8"/>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dirty="0">
                <a:latin typeface="Google Sans"/>
                <a:ea typeface="Google Sans"/>
                <a:cs typeface="Google Sans"/>
                <a:sym typeface="Google Sans"/>
              </a:rPr>
              <a:t>Executive Summary: Wine-Quality Test</a:t>
            </a:r>
            <a:endParaRPr sz="2100" b="1" dirty="0">
              <a:latin typeface="Google Sans"/>
              <a:ea typeface="Google Sans"/>
              <a:cs typeface="Google Sans"/>
              <a:sym typeface="Google Sans"/>
            </a:endParaRPr>
          </a:p>
        </p:txBody>
      </p:sp>
      <p:sp>
        <p:nvSpPr>
          <p:cNvPr id="191" name="Google Shape;191;p8"/>
          <p:cNvSpPr txBox="1"/>
          <p:nvPr/>
        </p:nvSpPr>
        <p:spPr>
          <a:xfrm>
            <a:off x="1763100" y="948050"/>
            <a:ext cx="4246200" cy="55089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US" sz="1200" dirty="0">
                <a:latin typeface="PT Sans Narrow"/>
                <a:ea typeface="PT Sans Narrow"/>
                <a:cs typeface="PT Sans Narrow"/>
                <a:sym typeface="PT Sans Narrow"/>
              </a:rPr>
              <a:t>A Test For Wine Quality Determinants</a:t>
            </a:r>
            <a:endParaRPr lang="en-US" sz="1200" dirty="0">
              <a:solidFill>
                <a:srgbClr val="000000"/>
              </a:solidFill>
              <a:latin typeface="PT Sans Narrow"/>
              <a:ea typeface="PT Sans Narrow"/>
              <a:cs typeface="PT Sans Narrow"/>
              <a:sym typeface="PT Sans Narrow"/>
            </a:endParaRPr>
          </a:p>
        </p:txBody>
      </p:sp>
      <p:sp>
        <p:nvSpPr>
          <p:cNvPr id="193" name="Google Shape;193;p8"/>
          <p:cNvSpPr txBox="1"/>
          <p:nvPr/>
        </p:nvSpPr>
        <p:spPr>
          <a:xfrm>
            <a:off x="3576577" y="3392924"/>
            <a:ext cx="4035948" cy="3631733"/>
          </a:xfrm>
          <a:prstGeom prst="rect">
            <a:avLst/>
          </a:prstGeom>
          <a:noFill/>
          <a:ln>
            <a:noFill/>
          </a:ln>
        </p:spPr>
        <p:txBody>
          <a:bodyPr spcFirstLastPara="1" wrap="square" lIns="91425" tIns="91425" rIns="91425" bIns="91425" anchor="t" anchorCtr="0">
            <a:spAutoFit/>
          </a:bodyPr>
          <a:lstStyle/>
          <a:p>
            <a:r>
              <a:rPr lang="en-US" dirty="0"/>
              <a:t>The wine data team analyzed the relationship between key wine attributes and quality ratings. First, an exploratory analysis of mean quality ratings for white and red wines confirmed a significant difference between the two categories.</a:t>
            </a:r>
          </a:p>
          <a:p>
            <a:r>
              <a:rPr lang="en-US" dirty="0"/>
              <a:t>Further, a regression analysis demonstrated that alcohol content has a meaningful effect on quality ratings, explaining 22% of the variation in wine ratings. Acidity factors also showed measurable influence, with citric acid having the highest correlation (9.8%) with quality.</a:t>
            </a:r>
          </a:p>
          <a:p>
            <a:r>
              <a:rPr lang="en-US" dirty="0"/>
              <a:t>A hypothesis test confirmed that observed differences in quality ratings between wine types and the effects of alcohol and acidity are statistically significant.</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353</Words>
  <Application>Microsoft Office PowerPoint</Application>
  <PresentationFormat>Custom</PresentationFormat>
  <Paragraphs>11</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Lato</vt:lpstr>
      <vt:lpstr>Roboto</vt:lpstr>
      <vt:lpstr>Google Sans SemiBold</vt:lpstr>
      <vt:lpstr>Google Sans</vt:lpstr>
      <vt:lpstr>Work Sans</vt:lpstr>
      <vt:lpstr>Arial</vt:lpstr>
      <vt:lpstr>Calibri</vt:lpstr>
      <vt:lpstr>PT Sans Narrow</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Olakayode Bastos</cp:lastModifiedBy>
  <cp:revision>2</cp:revision>
  <dcterms:modified xsi:type="dcterms:W3CDTF">2025-02-21T20:05:52Z</dcterms:modified>
</cp:coreProperties>
</file>